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59" r:id="rId7"/>
    <p:sldId id="260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1B3F3B-F120-4A48-AE3E-09F656B048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7544" y="2852936"/>
            <a:ext cx="8219256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8D1C-BF61-4C7E-894A-15EF3FE9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8680"/>
            <a:ext cx="2267744" cy="9377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043608" y="206084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มาตรฐานการดำเนินงานคณะกรรมการจริยธรรมการวิจัยในคน มหาวิทยาลัยทักษิณ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19672" y="487206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ปุญญพัฒน์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ไชยเมล์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ประธานคณะกรรมการจริยธรรมการวิจัยในคน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1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64904"/>
            <a:ext cx="5616624" cy="23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82800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หลักจริยธรรมการวิจัยในคนพื้นฐาน</a:t>
            </a:r>
            <a:endParaRPr lang="th-TH" sz="3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844786" y="2246296"/>
            <a:ext cx="491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หลักความเคารพในบุคคล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(Respect for persons)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84746" y="3356992"/>
            <a:ext cx="416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หลักคุณประโยชน์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(Beneficence)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00770" y="4467688"/>
            <a:ext cx="347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หลักความยุติธรรม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(Justice)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pic>
        <p:nvPicPr>
          <p:cNvPr id="12" name="Picture 2" descr="Tammy-Flip eBook Pages 1 - 50| AnyFlip | AnyF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52229"/>
            <a:ext cx="2208180" cy="3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82800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คณะกรรมการจริยธรรมการวิจัยในคน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pic>
        <p:nvPicPr>
          <p:cNvPr id="1026" name="Picture 2" descr="ณะกรรมการ, คอมพิวเตอร์ของไอคอน, ประชุม png - png ณะกรรมการ,  คอมพิวเตอร์ของไอคอน, ประชุม icon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1" l="10000" r="90000">
                        <a14:foregroundMark x1="25778" y1="70484" x2="22556" y2="69194"/>
                        <a14:foregroundMark x1="31000" y1="82419" x2="68444" y2="82258"/>
                        <a14:foregroundMark x1="66556" y1="89032" x2="66111" y2="93548"/>
                        <a14:foregroundMark x1="33667" y1="89032" x2="33444" y2="93710"/>
                        <a14:foregroundMark x1="33667" y1="10806" x2="34111" y2="12419"/>
                        <a14:foregroundMark x1="61556" y1="28387" x2="62556" y2="29032"/>
                        <a14:foregroundMark x1="67667" y1="34839" x2="69000" y2="37258"/>
                        <a14:foregroundMark x1="72889" y1="70161" x2="76778" y2="70000"/>
                        <a14:foregroundMark x1="40556" y1="49355" x2="42889" y2="52581"/>
                        <a14:foregroundMark x1="40000" y1="49839" x2="43333" y2="49032"/>
                        <a14:foregroundMark x1="43556" y1="42419" x2="44778" y2="41613"/>
                        <a14:foregroundMark x1="56778" y1="39355" x2="55778" y2="42419"/>
                        <a14:foregroundMark x1="56444" y1="52097" x2="59556" y2="49032"/>
                        <a14:foregroundMark x1="59111" y1="58871" x2="63111" y2="65806"/>
                        <a14:foregroundMark x1="62000" y1="67581" x2="64444" y2="66935"/>
                        <a14:foregroundMark x1="43333" y1="65323" x2="34778" y2="6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6072"/>
          <a:stretch/>
        </p:blipFill>
        <p:spPr bwMode="auto">
          <a:xfrm>
            <a:off x="717124" y="1484785"/>
            <a:ext cx="931534" cy="9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ประชุม, คอมพิวเตอร์ของไอคอน, ประชุมศูนย์กลาง png - png ประชุม,  คอมพิวเตอร์ของไอคอน, ประชุมศูนย์กลาง icon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1538" y1="50000" x2="3077" y2="63077"/>
                        <a14:foregroundMark x1="13846" y1="44231" x2="11923" y2="58077"/>
                        <a14:foregroundMark x1="14615" y1="36154" x2="15385" y2="32308"/>
                        <a14:foregroundMark x1="43077" y1="36154" x2="52308" y2="35385"/>
                        <a14:foregroundMark x1="50000" y1="25000" x2="50000" y2="21538"/>
                        <a14:foregroundMark x1="28077" y1="42692" x2="29231" y2="45000"/>
                        <a14:foregroundMark x1="25769" y1="45769" x2="25769" y2="45000"/>
                        <a14:foregroundMark x1="26923" y1="40769" x2="26923" y2="40769"/>
                        <a14:foregroundMark x1="21538" y1="54615" x2="78077" y2="55385"/>
                        <a14:foregroundMark x1="73846" y1="46154" x2="73077" y2="44615"/>
                        <a14:foregroundMark x1="86538" y1="33846" x2="86538" y2="33846"/>
                        <a14:foregroundMark x1="98077" y1="53077" x2="96923" y2="71154"/>
                        <a14:foregroundMark x1="53846" y1="62308" x2="55385" y2="70769"/>
                        <a14:foregroundMark x1="45000" y1="61923" x2="4500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920802" y="1775399"/>
            <a:ext cx="938893" cy="7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ประชุม, คอมพิวเตอร์ของไอคอน, ประชุมศูนย์กลาง png - png ประชุม,  คอมพิวเตอร์ของไอคอน, ประชุมศูนย์กลาง icon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1538" y1="50000" x2="3077" y2="63077"/>
                        <a14:foregroundMark x1="13846" y1="44231" x2="11923" y2="58077"/>
                        <a14:foregroundMark x1="14615" y1="36154" x2="15385" y2="32308"/>
                        <a14:foregroundMark x1="43077" y1="36154" x2="52308" y2="35385"/>
                        <a14:foregroundMark x1="50000" y1="25000" x2="50000" y2="21538"/>
                        <a14:foregroundMark x1="28077" y1="42692" x2="29231" y2="45000"/>
                        <a14:foregroundMark x1="25769" y1="45769" x2="25769" y2="45000"/>
                        <a14:foregroundMark x1="26923" y1="40769" x2="26923" y2="40769"/>
                        <a14:foregroundMark x1="21538" y1="54615" x2="78077" y2="55385"/>
                        <a14:foregroundMark x1="73846" y1="46154" x2="73077" y2="44615"/>
                        <a14:foregroundMark x1="86538" y1="33846" x2="86538" y2="33846"/>
                        <a14:foregroundMark x1="98077" y1="53077" x2="96923" y2="71154"/>
                        <a14:foregroundMark x1="53846" y1="62308" x2="55385" y2="70769"/>
                        <a14:foregroundMark x1="45000" y1="61923" x2="4500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5137"/>
          <a:stretch/>
        </p:blipFill>
        <p:spPr bwMode="auto">
          <a:xfrm>
            <a:off x="7460876" y="1775399"/>
            <a:ext cx="938893" cy="6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590478" y="2534388"/>
            <a:ext cx="151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Full board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235753" y="2492896"/>
            <a:ext cx="263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ด้านวิทยาศาสตร์ เทคโนโลยี และวิทยาศาสตร์สุขภาพ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064832" y="251930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ด้านมนุษยศาสตร์ 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และสังคมศาสตร์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85729" y="3451998"/>
            <a:ext cx="7335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มีอำนาจและหน้าที่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ศึกษา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และกำหนดมาตรฐานวิธีการ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การปฏิบัติหน้าที่ของคณะกรรมการจริยธรรมการวิจัยใน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และ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การพิจารณาประเมินโครงการวิจัยที่ขอรับการพิจารณา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พิจารณา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ข้อเสนอโครงการขอรับการพิจารณาจริยธรรมการวิจัยในคน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พิจารณา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กำกับดูแลการดำเนินงานโครงการที่ได้รับการพิจารณารับรองแล้ว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ตรวจสอบ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และกำกับการดำเนินการวิจัยของโครงการที่ผ่านการรับรองจริยธรรมการวิจัยในคน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ประสานงาน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 และรายงานผลการดำเนินงานจริยธรรมการวิจัยในคนต่อหน่วยงานที่เกี่ยวข้อง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พัฒนา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ความรู้เกี่ยวกับจริยธรรมการวิจัยในคนแก่บุคลากรและผู้ที่เกี่ยวข้อง รวมทั้งเผยแพร่ข้อมูล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ด้าน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จริยธรรมการวิจัยใน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9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แนวทางการทบทวนโครงร่างการวิจัย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3528" y="160963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การทบทวนระเบียบวิธีวิจัย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83568" y="2060848"/>
            <a:ext cx="6457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ชื่อโครงการวิจัย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ความสำคัญหรือเหตุผลที่ต้องศึกษาวิจัยในคน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วัตถุประสงค์ของการศึกษา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ประโยชน์ที่คาดว่าจะได้รับจากการวิจัย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การรวบรวมรายงานที่เกี่ยวข้องกับการวิจัย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รูปแบบการศึกษาเหมาะสมหรือไม่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เกณฑ์การคัดเลือกอาสาสมัคร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การคัดเลือกและการแบ่งกลุ่มอาสาสมัคร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ขนาดตัวอย่าง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วิธีการวิจัย ได้แก่ ชนิดของการสุ่ม ขั้นตอนปฏิบัติ เครื่องมือ วิธีการทดสอบ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การเก็บรวบรวมข้อมูลและสถิติที่ใช้ในการ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ระเบียบวิธีสำรวจ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" b="96746" l="3161" r="99138">
                        <a14:foregroundMark x1="10345" y1="17160" x2="31897" y2="31361"/>
                        <a14:foregroundMark x1="9770" y1="19527" x2="16092" y2="35503"/>
                        <a14:foregroundMark x1="18678" y1="35503" x2="28736" y2="34615"/>
                        <a14:foregroundMark x1="10920" y1="18047" x2="12069" y2="21893"/>
                        <a14:foregroundMark x1="12644" y1="17751" x2="25575" y2="18639"/>
                        <a14:foregroundMark x1="46552" y1="66568" x2="41954" y2="88757"/>
                        <a14:foregroundMark x1="52299" y1="84024" x2="41092" y2="93491"/>
                        <a14:foregroundMark x1="33908" y1="78698" x2="39943" y2="91420"/>
                        <a14:foregroundMark x1="38506" y1="91420" x2="41379" y2="94970"/>
                        <a14:foregroundMark x1="53736" y1="82249" x2="52011" y2="86095"/>
                        <a14:foregroundMark x1="40230" y1="86686" x2="34483" y2="74260"/>
                        <a14:foregroundMark x1="32759" y1="74556" x2="33621" y2="7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708920"/>
            <a:ext cx="22982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แนวทางการทบทวนโครงร่างการวิจัย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3528" y="16108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.2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การทบทวนทางด้านจริยธรรมการวิจัย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95072" y="2204864"/>
            <a:ext cx="8197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การคัดเลือกอาสาสมัคร มีความเสมอภาคหรือไม่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ความเสี่ยงและประโยชน์ของอาสาสมัคร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การรักษาความลับของข้อมูล</a:t>
            </a:r>
          </a:p>
          <a:p>
            <a:pPr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การพิจารณาโครงร่างการวิจัยในกรณีต่าง ๆ เช่น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กลุ่มบุคคลที่อ่อนแอและเปราะบาง เช่น เด็ก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การวิจัยในชุมชน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การวิจัยที่ใช้ยาหลอกในกลุ่มควบคุม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การวิจัยทางพันธุศาสตร์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เป็นอาสาสมัคร, องค์การสหประชาชาติอาสาสมัคร, ชุมชน png - png เป็นอาสาสมัคร,  องค์การสหประชาชาติอาสาสมัคร, ชุมชน icon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2" l="10000" r="90000">
                        <a14:foregroundMark x1="50333" y1="38269" x2="51111" y2="70769"/>
                        <a14:foregroundMark x1="38333" y1="53462" x2="39556" y2="68462"/>
                        <a14:foregroundMark x1="61889" y1="56154" x2="6000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19490"/>
          <a:stretch/>
        </p:blipFill>
        <p:spPr bwMode="auto">
          <a:xfrm>
            <a:off x="6196138" y="2735104"/>
            <a:ext cx="2064794" cy="19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แนวทางการทบทวนโครงร่างการวิจัย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3528" y="161087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.3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การทบทวนเอกสารชี้แจงข้อมูลแก่ผู้เข้าร่วมโครงการวิจัย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95072" y="2204864"/>
            <a:ext cx="8197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การให้ข้อมูลที่เกี่ยวข้องกับการวิจัยอย่างครบถ้วน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ภาษาที่ใช้เข้าใจง่ายและหลีกเลี่ยงการใช้คำศัพท์เทคนิค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ไม่มีประโยคที่ลดสิทธิ ความปลอดภัยของอาสาสมัคร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ไม่มีการบังคับหรือเสนอประโยชน์ที่มากเกินไป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ในกรณีที่อาสาสมัครไม่สามารถให้ความยินยอมได้ด้วยตนเอง ต้องมีการขอความยินยอมจากผู้ปกครองหรือหรือผู้แทนโดยชอบธรรม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ในกรณีที่อาสาสมัครเป็นเด็กอายุต่ำกว่า 18 ปี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ต้องมีการขอความยินยอมจากผู้ปกครองหรือหรือผู้แทนโดยชอบธรรม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อาสาสมัครตั้งแต่ 7 ปี ถึง 18 ปี ต้องขอ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Assent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จากอาสาสมัครเด็ก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มีการลงนามของพยาน ในกรณีที่อาสาสมัครไม่สามารถอ่านเอกสารชี้แจงข้อมูลได้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0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แนวทางการทบทวนโครงร่างการวิจัย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3528" y="186681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.4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การทบทวนผู้วิจัยและผู้ร่วมวิจัย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95072" y="2492896"/>
            <a:ext cx="8197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ผู้วิจัยและผู้ร่วมวิจัย ควรมีคุณสมบัติเหมาะสมในด้านการศึกษา การฝึกอบรม และประสบการณ์ที่จะดำเนินการวิจัยได้อย่างถูกต้อง</a:t>
            </a:r>
          </a:p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ผู้วิจัยและผู้ร่วมวิจัย ควรได้รับการอบรมเกี่ยวกับเกณฑ์ทางจริยธรรมการวิจัยในคน เพื่อพิทักษ์สิทธิ์และ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ภาพของผู้เข้าร่วมการวิจัย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โครงการอบรมเชิงปฏิบัติการ WiL and CDIO | งานสภามหาวิทยาลัย  มหาวิทยาลัยเทคโนโลยีราชมงคลล้านน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4148956"/>
            <a:ext cx="3773010" cy="20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แนวทางการทบทวนโครงร่างการวิจัย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23528" y="173209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.5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การทบทวนเอกสารอื่น ๆ ที่เกี่ยวข้อง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951359" y="2637921"/>
            <a:ext cx="52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แบบบันทึกข้อมูลต้องไม่มีตัวที่สามารถระบ่งชี้ถึงบุคคล 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คอมพิวเตอร์ของไอคอน, แบบ สอบ ถาม, ข้อมูล png - png คอมพิวเตอร์ของไอคอน, แบบ  สอบ ถาม, ข้อมูล icon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6" l="10000" r="90000">
                        <a14:foregroundMark x1="50111" y1="35000" x2="49333" y2="69423"/>
                        <a14:foregroundMark x1="44889" y1="31154" x2="55667" y2="35192"/>
                        <a14:foregroundMark x1="43222" y1="32115" x2="56667" y2="69808"/>
                        <a14:foregroundMark x1="43778" y1="71923" x2="58667" y2="7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20329"/>
          <a:stretch/>
        </p:blipFill>
        <p:spPr bwMode="auto">
          <a:xfrm>
            <a:off x="755576" y="2347219"/>
            <a:ext cx="1076671" cy="10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ไอคอนสื่อสังคมออนไลน์คอมพิวเตอร์จดหมายธุรกิจการตลาดการขายสื่อสังคม,  การโฆษณา, ยี่ห้อ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92" b="89954" l="10000" r="90000">
                        <a14:foregroundMark x1="39667" y1="63369" x2="39778" y2="78053"/>
                        <a14:foregroundMark x1="31000" y1="17620" x2="64667" y2="40031"/>
                        <a14:foregroundMark x1="31111" y1="16074" x2="53667" y2="17465"/>
                        <a14:foregroundMark x1="29333" y1="15920" x2="31333" y2="37558"/>
                        <a14:foregroundMark x1="32667" y1="38794" x2="54778" y2="39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7522" r="18649" b="7181"/>
          <a:stretch/>
        </p:blipFill>
        <p:spPr bwMode="auto">
          <a:xfrm>
            <a:off x="755577" y="3789936"/>
            <a:ext cx="1094008" cy="10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951359" y="391404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สื่อประชาสัมพันธ์ ต้องไม่มีข้อความหรือเน้นข้อความที่เป็นการเชิญชวนโดยให้สิทธิพิเศษ หรือให้เงินค่าจ้างหรือเงินตอบแทน</a:t>
            </a:r>
          </a:p>
        </p:txBody>
      </p:sp>
    </p:spTree>
    <p:extLst>
      <p:ext uri="{BB962C8B-B14F-4D97-AF65-F5344CB8AC3E}">
        <p14:creationId xmlns:p14="http://schemas.microsoft.com/office/powerpoint/2010/main" val="29175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ด้านขนาน 15"/>
          <p:cNvSpPr/>
          <p:nvPr/>
        </p:nvSpPr>
        <p:spPr>
          <a:xfrm>
            <a:off x="31511" y="1656806"/>
            <a:ext cx="3240690" cy="485454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ด้านขนาน 27"/>
          <p:cNvSpPr/>
          <p:nvPr/>
        </p:nvSpPr>
        <p:spPr>
          <a:xfrm>
            <a:off x="3268337" y="1660448"/>
            <a:ext cx="3960198" cy="485454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ด้านขนาน 28"/>
          <p:cNvSpPr/>
          <p:nvPr/>
        </p:nvSpPr>
        <p:spPr>
          <a:xfrm>
            <a:off x="7263901" y="1664857"/>
            <a:ext cx="1700587" cy="485454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923928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ประเภทของการพิจารณา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5189" r="95755">
                        <a14:foregroundMark x1="16352" y1="55133" x2="16352" y2="66160"/>
                        <a14:foregroundMark x1="39151" y1="31559" x2="38522" y2="52852"/>
                        <a14:foregroundMark x1="51730" y1="24335" x2="51730" y2="30038"/>
                        <a14:foregroundMark x1="52044" y1="43346" x2="52358" y2="50951"/>
                        <a14:foregroundMark x1="52358" y1="50951" x2="52358" y2="50951"/>
                        <a14:foregroundMark x1="57390" y1="49430" x2="58333" y2="49810"/>
                        <a14:foregroundMark x1="66195" y1="36502" x2="66667" y2="57034"/>
                        <a14:foregroundMark x1="73428" y1="39544" x2="79403" y2="49810"/>
                        <a14:foregroundMark x1="86792" y1="53232" x2="86950" y2="56274"/>
                        <a14:foregroundMark x1="37579" y1="71483" x2="37579" y2="71483"/>
                        <a14:foregroundMark x1="37579" y1="69582" x2="37579" y2="69582"/>
                        <a14:foregroundMark x1="38522" y1="69962" x2="38522" y2="69962"/>
                        <a14:foregroundMark x1="40094" y1="69962" x2="40094" y2="69962"/>
                        <a14:foregroundMark x1="41509" y1="70342" x2="41509" y2="70342"/>
                        <a14:foregroundMark x1="41352" y1="70722" x2="77673" y2="69202"/>
                        <a14:foregroundMark x1="37264" y1="80608" x2="92610" y2="79468"/>
                        <a14:foregroundMark x1="50472" y1="22814" x2="53774" y2="27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35" y="6093296"/>
            <a:ext cx="1915465" cy="792088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35496" y="1628801"/>
            <a:ext cx="32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การพิจารณาจริยธรรมการวิจัยในคน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111313" y="1628798"/>
            <a:ext cx="218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ประเภทการพิจารณา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193039" y="1628798"/>
            <a:ext cx="191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ระยะเวลาแจ้งผล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273530" y="258832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Full board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563888" y="2204864"/>
            <a:ext cx="3567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ความเสี่ยงมากกว่าความเสี่ยงที่อาจเกิดขึ้นในชีวิตประจำวันทั่วไป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การวิจัยในคนที่เป็นกลุ่มเปราะบาง/ด้อยโอกาส หรือ หัวข้อที่อ่อนไหว สุ่มเสี่ยง หรือ กระบวนการวิจัยอาจก่อนอันตราย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373470" y="2204864"/>
            <a:ext cx="126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30 วัน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251520" y="3682192"/>
            <a:ext cx="863385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ภาพ ภาพประกอบ และเวกเตอร์ (ฟรี) - Big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49719" r="76879" b="30979"/>
          <a:stretch/>
        </p:blipFill>
        <p:spPr bwMode="auto">
          <a:xfrm>
            <a:off x="251520" y="3717032"/>
            <a:ext cx="9361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กล่องข้อความ 18"/>
          <p:cNvSpPr txBox="1"/>
          <p:nvPr/>
        </p:nvSpPr>
        <p:spPr>
          <a:xfrm>
            <a:off x="1273530" y="392715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Expedited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3614716" y="3837437"/>
            <a:ext cx="3567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ความเสี่ยงไม่มากกว่าที่พบในชีวิตประจำวันทั่วไป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การวิจัยที่มีข้อมูลที่ทำให้ระบุตัวตนบุคลได้ แต่ข้อมูลไม่สุ่มเสี่ยง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373470" y="3841518"/>
            <a:ext cx="126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30 วัน</a:t>
            </a: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251520" y="4887745"/>
            <a:ext cx="863385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ภาพ ภาพประกอบ และเวกเตอร์ (ฟรี) - Big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8" t="73991" r="27763" b="6707"/>
          <a:stretch/>
        </p:blipFill>
        <p:spPr bwMode="auto">
          <a:xfrm>
            <a:off x="282050" y="501317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กล่องข้อความ 23"/>
          <p:cNvSpPr txBox="1"/>
          <p:nvPr/>
        </p:nvSpPr>
        <p:spPr>
          <a:xfrm>
            <a:off x="1287966" y="518729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Exemption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3650686" y="5094967"/>
            <a:ext cx="356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ความเสี่ยงน้อยมาก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การวิจัยที่ไม่มีข้อมูลที่ทำให้ระบุตัวบุคคลได้ </a:t>
            </a: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7373469" y="5100419"/>
            <a:ext cx="126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14 วัน</a:t>
            </a:r>
          </a:p>
        </p:txBody>
      </p:sp>
      <p:pic>
        <p:nvPicPr>
          <p:cNvPr id="2050" name="Picture 2" descr="ประชุม, คอมพิวเตอร์ของไอคอน, ประชุมศูนย์กลาง png - png ประชุม,  คอมพิวเตอร์ของไอคอน, ประชุมศูนย์กลาง icon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71" l="0" r="99667">
                        <a14:foregroundMark x1="47444" y1="45571" x2="50444" y2="42143"/>
                        <a14:foregroundMark x1="8000" y1="29429" x2="13556" y2="27857"/>
                        <a14:foregroundMark x1="42222" y1="26429" x2="54000" y2="25714"/>
                        <a14:foregroundMark x1="47778" y1="11857" x2="52667" y2="10000"/>
                        <a14:foregroundMark x1="86667" y1="29429" x2="90889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109" y="2442756"/>
            <a:ext cx="1035844" cy="80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กล่องข้อความ 26"/>
          <p:cNvSpPr txBox="1"/>
          <p:nvPr/>
        </p:nvSpPr>
        <p:spPr>
          <a:xfrm>
            <a:off x="107504" y="64682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93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715</Words>
  <Application>Microsoft Office PowerPoint</Application>
  <PresentationFormat>นำเสนอทางหน้าจอ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Cordia New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ASUS1</dc:creator>
  <cp:lastModifiedBy>USER</cp:lastModifiedBy>
  <cp:revision>44</cp:revision>
  <dcterms:created xsi:type="dcterms:W3CDTF">2016-05-08T20:03:53Z</dcterms:created>
  <dcterms:modified xsi:type="dcterms:W3CDTF">2021-03-10T00:45:22Z</dcterms:modified>
</cp:coreProperties>
</file>